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4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0AA91-1E3C-4DAF-B9FB-C8449F51BBC8}" type="datetimeFigureOut">
              <a:rPr lang="et-EE" smtClean="0"/>
              <a:pPr/>
              <a:t>15.12.2014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95B47-31BB-4D43-8509-482EFD7047E3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Никита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Глебович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Алексеев(1932–2003)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Коммуникационная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трансляция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непосредственная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передача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опыта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прямо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рук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руки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», в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обслуживании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и,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правило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реализации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того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или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иного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дела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Опосредованная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трансляция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сообщение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лекция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публикация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которых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непосредственная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включенность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слушающего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читающего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в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практическом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плане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отсутствует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Преимущественное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понимание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использование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понятий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рефлексия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и «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проектирование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лишь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вербальном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плане</a:t>
            </a:r>
            <a:endParaRPr lang="et-E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72F75-2CA1-430A-B615-910F466E9BF8}" type="slidenum">
              <a:rPr lang="et-EE" smtClean="0"/>
              <a:pPr/>
              <a:t>4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8A33-F847-4EF4-920F-8A1B99E4EBD3}" type="datetimeFigureOut">
              <a:rPr lang="et-EE" smtClean="0"/>
              <a:pPr/>
              <a:t>15.12.2014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D210-A364-4AD0-BEAB-C3C9F882689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8A33-F847-4EF4-920F-8A1B99E4EBD3}" type="datetimeFigureOut">
              <a:rPr lang="et-EE" smtClean="0"/>
              <a:pPr/>
              <a:t>15.12.2014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D210-A364-4AD0-BEAB-C3C9F882689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8A33-F847-4EF4-920F-8A1B99E4EBD3}" type="datetimeFigureOut">
              <a:rPr lang="et-EE" smtClean="0"/>
              <a:pPr/>
              <a:t>15.12.2014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D210-A364-4AD0-BEAB-C3C9F882689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8A33-F847-4EF4-920F-8A1B99E4EBD3}" type="datetimeFigureOut">
              <a:rPr lang="et-EE" smtClean="0"/>
              <a:pPr/>
              <a:t>15.12.2014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D210-A364-4AD0-BEAB-C3C9F882689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8A33-F847-4EF4-920F-8A1B99E4EBD3}" type="datetimeFigureOut">
              <a:rPr lang="et-EE" smtClean="0"/>
              <a:pPr/>
              <a:t>15.12.2014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D210-A364-4AD0-BEAB-C3C9F882689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8A33-F847-4EF4-920F-8A1B99E4EBD3}" type="datetimeFigureOut">
              <a:rPr lang="et-EE" smtClean="0"/>
              <a:pPr/>
              <a:t>15.12.2014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D210-A364-4AD0-BEAB-C3C9F882689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8A33-F847-4EF4-920F-8A1B99E4EBD3}" type="datetimeFigureOut">
              <a:rPr lang="et-EE" smtClean="0"/>
              <a:pPr/>
              <a:t>15.12.2014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D210-A364-4AD0-BEAB-C3C9F882689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8A33-F847-4EF4-920F-8A1B99E4EBD3}" type="datetimeFigureOut">
              <a:rPr lang="et-EE" smtClean="0"/>
              <a:pPr/>
              <a:t>15.12.2014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D210-A364-4AD0-BEAB-C3C9F882689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8A33-F847-4EF4-920F-8A1B99E4EBD3}" type="datetimeFigureOut">
              <a:rPr lang="et-EE" smtClean="0"/>
              <a:pPr/>
              <a:t>15.12.2014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D210-A364-4AD0-BEAB-C3C9F882689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8A33-F847-4EF4-920F-8A1B99E4EBD3}" type="datetimeFigureOut">
              <a:rPr lang="et-EE" smtClean="0"/>
              <a:pPr/>
              <a:t>15.12.2014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D210-A364-4AD0-BEAB-C3C9F882689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8A33-F847-4EF4-920F-8A1B99E4EBD3}" type="datetimeFigureOut">
              <a:rPr lang="et-EE" smtClean="0"/>
              <a:pPr/>
              <a:t>15.12.2014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D210-A364-4AD0-BEAB-C3C9F882689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38A33-F847-4EF4-920F-8A1B99E4EBD3}" type="datetimeFigureOut">
              <a:rPr lang="et-EE" smtClean="0"/>
              <a:pPr/>
              <a:t>15.12.2014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9D210-A364-4AD0-BEAB-C3C9F882689A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nflictmanagement.ru/proektirovanie-i-refleksivnoe-myishleni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REFLEKSIOONIÕPPUS SU-s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Valdo Ruttas</a:t>
            </a:r>
          </a:p>
          <a:p>
            <a:r>
              <a:rPr lang="et-EE" dirty="0" smtClean="0"/>
              <a:t>15.12.14</a:t>
            </a:r>
            <a:r>
              <a:rPr lang="et-EE" dirty="0" smtClean="0"/>
              <a:t>.</a:t>
            </a:r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Neljas istung: Refleksioon ja enesemääratlus (12.12.14)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dirty="0" smtClean="0"/>
              <a:t>Iga kolme rühmatöö järel tuleb kokku  refleksioonikogu, mis teeb tagasivaate toimunule</a:t>
            </a:r>
          </a:p>
          <a:p>
            <a:r>
              <a:rPr lang="et-EE" dirty="0" smtClean="0"/>
              <a:t>Ja  määratleb ka  uue ringi põhiorientiirid:  kas tuleb samasuguses järjekorras  kolmik või mingis teises järjekorras. </a:t>
            </a:r>
          </a:p>
          <a:p>
            <a:r>
              <a:rPr lang="et-EE" dirty="0" smtClean="0"/>
              <a:t>Ka  seda, kas minna juba suurele ringile ja kui, siis millega. </a:t>
            </a:r>
          </a:p>
          <a:p>
            <a:r>
              <a:rPr lang="et-EE" dirty="0" smtClean="0"/>
              <a:t>Kas ilmutada midagi, kas  vormistada vahetulemusi jne</a:t>
            </a:r>
            <a:endParaRPr lang="et-E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Esimene proovirefleksioon</a:t>
            </a:r>
            <a:br>
              <a:rPr lang="et-EE" dirty="0" smtClean="0"/>
            </a:br>
            <a:r>
              <a:rPr lang="et-EE" dirty="0" smtClean="0"/>
              <a:t>22.dets?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Reflekteerime  1.dets, 8.dets, 15.dets  kohtumisi</a:t>
            </a:r>
          </a:p>
          <a:p>
            <a:r>
              <a:rPr lang="et-EE" dirty="0" smtClean="0"/>
              <a:t>1.dets kui  klubi “Platon”</a:t>
            </a:r>
          </a:p>
          <a:p>
            <a:r>
              <a:rPr lang="et-EE" dirty="0" smtClean="0"/>
              <a:t>8.dets kui  staabinõupidamine “Aleksander”</a:t>
            </a:r>
          </a:p>
          <a:p>
            <a:r>
              <a:rPr lang="et-EE" dirty="0" smtClean="0"/>
              <a:t>15.dets kui  seminar “Aristoteles” 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01822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REFLEKSIOONISAMMUD</a:t>
            </a:r>
            <a:br>
              <a:rPr lang="et-EE" dirty="0" smtClean="0"/>
            </a:br>
            <a:r>
              <a:rPr lang="et-EE" sz="1600" dirty="0" err="1" smtClean="0"/>
              <a:t>Nikita</a:t>
            </a:r>
            <a:r>
              <a:rPr lang="et-EE" sz="1600" dirty="0" smtClean="0"/>
              <a:t> A</a:t>
            </a:r>
            <a:r>
              <a:rPr lang="et-EE" sz="1600" dirty="0" smtClean="0"/>
              <a:t>leksejevi </a:t>
            </a:r>
            <a:r>
              <a:rPr lang="et-EE" sz="1600" dirty="0" smtClean="0"/>
              <a:t>järgi</a:t>
            </a:r>
            <a:br>
              <a:rPr lang="et-EE" sz="1600" dirty="0" smtClean="0"/>
            </a:br>
            <a:r>
              <a:rPr lang="et-EE" sz="1600" u="sng" dirty="0" smtClean="0">
                <a:solidFill>
                  <a:schemeClr val="tx1"/>
                </a:solidFill>
                <a:hlinkClick r:id="rId3"/>
              </a:rPr>
              <a:t>http://conflictmanagement.ru/proektirovanie-i-refleksivnoe-myishlenie</a:t>
            </a:r>
            <a:r>
              <a:rPr lang="et-EE" dirty="0" smtClean="0">
                <a:solidFill>
                  <a:schemeClr val="tx1"/>
                </a:solidFill>
              </a:rPr>
              <a:t/>
            </a:r>
            <a:br>
              <a:rPr lang="et-EE" dirty="0" smtClean="0">
                <a:solidFill>
                  <a:schemeClr val="tx1"/>
                </a:solidFill>
              </a:rPr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t-EE" dirty="0" smtClean="0"/>
              <a:t>I. PEATUMINE</a:t>
            </a:r>
          </a:p>
          <a:p>
            <a:pPr algn="ctr"/>
            <a:r>
              <a:rPr lang="et-EE" dirty="0" smtClean="0"/>
              <a:t>2. FIKSEERIMINE</a:t>
            </a:r>
          </a:p>
          <a:p>
            <a:pPr algn="ctr"/>
            <a:r>
              <a:rPr lang="et-EE" dirty="0" smtClean="0"/>
              <a:t>3. OBJEKTIVEERIMINE</a:t>
            </a:r>
          </a:p>
          <a:p>
            <a:pPr algn="ctr"/>
            <a:r>
              <a:rPr lang="et-EE" dirty="0" smtClean="0"/>
              <a:t>4. EEMALDUMINE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t-EE" sz="3100" dirty="0" smtClean="0">
                <a:solidFill>
                  <a:srgbClr val="FF0000"/>
                </a:solidFill>
              </a:rPr>
              <a:t>PEATUMINE (PAUS) ON REFLEKSIOONI ESIMENE SAMM</a:t>
            </a: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>
              <a:buNone/>
            </a:pPr>
            <a:endParaRPr lang="et-EE" dirty="0" smtClean="0"/>
          </a:p>
          <a:p>
            <a:pPr lvl="0" fontAlgn="base">
              <a:buNone/>
            </a:pPr>
            <a:r>
              <a:rPr lang="et-EE" dirty="0" smtClean="0"/>
              <a:t>SUUR </a:t>
            </a:r>
            <a:r>
              <a:rPr lang="et-EE" dirty="0" err="1" smtClean="0"/>
              <a:t>VIGA:Inimesed</a:t>
            </a:r>
            <a:r>
              <a:rPr lang="et-EE" dirty="0" smtClean="0"/>
              <a:t> hakkavad kaootiliselt meenutama ja järelikult jätkama seda, mis oli (a </a:t>
            </a:r>
            <a:r>
              <a:rPr lang="et-EE" dirty="0" err="1" smtClean="0"/>
              <a:t>la</a:t>
            </a:r>
            <a:r>
              <a:rPr lang="et-EE" dirty="0" smtClean="0"/>
              <a:t>: siin oleksin pidanud tegema seda ja seda), mõte läheb eelmise lõpetatud tegevuse teistsugusele jätkule.</a:t>
            </a:r>
          </a:p>
          <a:p>
            <a:pPr lvl="0" fontAlgn="base">
              <a:buNone/>
            </a:pPr>
            <a:r>
              <a:rPr lang="et-EE" dirty="0" smtClean="0"/>
              <a:t> See pole refleksioon, kui algavad uued, vana mõtiskluse ainega seotavad mõtted!</a:t>
            </a:r>
          </a:p>
          <a:p>
            <a:pPr lvl="0" fontAlgn="base">
              <a:buNone/>
            </a:pPr>
            <a:r>
              <a:rPr lang="et-EE" dirty="0" smtClean="0"/>
              <a:t> Just need on vaja peatada ja see on kõige raskem nii oma kui ühisrefleksiooni puhul. </a:t>
            </a:r>
          </a:p>
          <a:p>
            <a:pPr lvl="0" fontAlgn="base">
              <a:buNone/>
            </a:pPr>
            <a:r>
              <a:rPr lang="et-EE" dirty="0" smtClean="0"/>
              <a:t>Peatust tehakse </a:t>
            </a:r>
            <a:r>
              <a:rPr lang="et-EE" dirty="0" err="1" smtClean="0"/>
              <a:t>dzen</a:t>
            </a:r>
            <a:r>
              <a:rPr lang="et-EE" dirty="0" smtClean="0"/>
              <a:t> budismi tehnikates.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t-EE" sz="2800" dirty="0" smtClean="0">
                <a:solidFill>
                  <a:srgbClr val="C00000"/>
                </a:solidFill>
              </a:rPr>
              <a:t>FIKSEERING –TEINE REFLEKSIOONI FUNKTSIONAALNE ETAPP</a:t>
            </a:r>
            <a:br>
              <a:rPr lang="et-EE" sz="2800" dirty="0" smtClean="0">
                <a:solidFill>
                  <a:srgbClr val="C00000"/>
                </a:solidFill>
              </a:rPr>
            </a:br>
            <a:endParaRPr lang="et-EE" sz="2800" dirty="0">
              <a:solidFill>
                <a:srgbClr val="C0000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t-EE" dirty="0" smtClean="0"/>
              <a:t>Peale varasemate toimingute peatamist on nad vaja fikseerida.</a:t>
            </a:r>
          </a:p>
          <a:p>
            <a:pPr lvl="0" fontAlgn="base"/>
            <a:r>
              <a:rPr lang="et-EE" dirty="0" smtClean="0"/>
              <a:t> Pole vaja taastada kõike, vaid välja tuua sõlmpunktid ja nende vaheliste üleminekute iseloom (põhjuslikud seosed). </a:t>
            </a:r>
          </a:p>
          <a:p>
            <a:pPr lvl="0" fontAlgn="base"/>
            <a:r>
              <a:rPr lang="et-EE" dirty="0" smtClean="0"/>
              <a:t>Jutu asemel siin vaja ühe-kahe sõnaga iga fragment kirja panna.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t-EE" sz="3600" dirty="0" smtClean="0">
                <a:solidFill>
                  <a:srgbClr val="C00000"/>
                </a:solidFill>
              </a:rPr>
              <a:t>OBJEKTIVEERING –TÖÖ FIKSEERINGUGA – KOLMAS REFLEKSIOONI ETAPP</a:t>
            </a:r>
            <a:r>
              <a:rPr lang="et-EE" dirty="0" smtClean="0">
                <a:solidFill>
                  <a:srgbClr val="C00000"/>
                </a:solidFill>
              </a:rPr>
              <a:t/>
            </a:r>
            <a:br>
              <a:rPr lang="et-EE" dirty="0" smtClean="0">
                <a:solidFill>
                  <a:srgbClr val="C00000"/>
                </a:solidFill>
              </a:rPr>
            </a:b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fontAlgn="base">
              <a:buNone/>
            </a:pPr>
            <a:endParaRPr lang="et-EE" dirty="0" smtClean="0"/>
          </a:p>
          <a:p>
            <a:pPr lvl="0" fontAlgn="base"/>
            <a:r>
              <a:rPr lang="et-EE" dirty="0" err="1" smtClean="0"/>
              <a:t>Fikseeringud</a:t>
            </a:r>
            <a:r>
              <a:rPr lang="et-EE" dirty="0" smtClean="0"/>
              <a:t> on küllaltki kaootilised ja neid võib olla palju. Neid tuleb hakata ümber korraldama, taandama mingile tervikvormile, ühele (eelistatud) või mõnele objektile.</a:t>
            </a:r>
          </a:p>
          <a:p>
            <a:pPr lvl="0" fontAlgn="base"/>
            <a:r>
              <a:rPr lang="et-EE" dirty="0" smtClean="0"/>
              <a:t> See ongi objektiviseerimise protseduur. See on see, mille kohta </a:t>
            </a:r>
            <a:r>
              <a:rPr lang="et-EE" dirty="0" err="1" smtClean="0"/>
              <a:t>Fichte</a:t>
            </a:r>
            <a:r>
              <a:rPr lang="et-EE" dirty="0" smtClean="0"/>
              <a:t> ütleski, et “mõtlemine on vaja välja tuua ja asetada enese ette, st objektiveerida”.</a:t>
            </a:r>
          </a:p>
          <a:p>
            <a:pPr lvl="0" fontAlgn="base"/>
            <a:r>
              <a:rPr lang="et-EE" dirty="0" smtClean="0"/>
              <a:t>Objekti ehitamine erinevalt </a:t>
            </a:r>
            <a:r>
              <a:rPr lang="et-EE" dirty="0" err="1" smtClean="0"/>
              <a:t>fikseeringust</a:t>
            </a:r>
            <a:r>
              <a:rPr lang="et-EE" dirty="0" smtClean="0"/>
              <a:t> annab juba võimaluse töötada nendega erinevates kontekstides, st refleksioon </a:t>
            </a:r>
            <a:r>
              <a:rPr lang="et-EE" dirty="0" err="1" smtClean="0"/>
              <a:t>objektiveerib</a:t>
            </a:r>
            <a:r>
              <a:rPr lang="et-EE" dirty="0" smtClean="0"/>
              <a:t> oma tulemused, kandes oma resultaadid üle ontoloogilisele tasandile. 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t-EE" sz="2800" dirty="0" smtClean="0">
                <a:solidFill>
                  <a:srgbClr val="C00000"/>
                </a:solidFill>
              </a:rPr>
              <a:t>EEMALDUMINE – REFLEKSIOONI KIRETUSE TINGIMUS</a:t>
            </a:r>
            <a:br>
              <a:rPr lang="et-EE" sz="2800" dirty="0" smtClean="0">
                <a:solidFill>
                  <a:srgbClr val="C00000"/>
                </a:solidFill>
              </a:rPr>
            </a:br>
            <a:endParaRPr lang="et-EE" sz="2800" dirty="0">
              <a:solidFill>
                <a:srgbClr val="C0000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fontAlgn="base"/>
            <a:r>
              <a:rPr lang="et-EE" dirty="0" smtClean="0"/>
              <a:t>Selle funktsionaalse etapi sisuks ongi kiretus, hinnangute „hea-halb“ vältimine enda või teiste tegevustes.</a:t>
            </a:r>
          </a:p>
          <a:p>
            <a:pPr lvl="0" fontAlgn="base"/>
            <a:r>
              <a:rPr lang="et-EE" dirty="0" smtClean="0"/>
              <a:t> Need hinnangud viivad taas olulisest  kõrvale, viivad taas selleni, et kukutakse jälle selle jätkamisse, mis juba oli ja mida nüüd tuleks reflekteerida.</a:t>
            </a:r>
          </a:p>
          <a:p>
            <a:pPr lvl="0" fontAlgn="base"/>
            <a:r>
              <a:rPr lang="et-EE" dirty="0" smtClean="0"/>
              <a:t> Selle silmaspidamine vajalik ka teistes etappides.</a:t>
            </a:r>
          </a:p>
          <a:p>
            <a:pPr fontAlgn="base">
              <a:buNone/>
            </a:pPr>
            <a:r>
              <a:rPr lang="et-EE" dirty="0" smtClean="0"/>
              <a:t> 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449</Words>
  <Application>Microsoft Office PowerPoint</Application>
  <PresentationFormat>Ekraaniseanss (4:3)</PresentationFormat>
  <Paragraphs>41</Paragraphs>
  <Slides>8</Slides>
  <Notes>1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Slaiditiitlid</vt:lpstr>
      </vt:variant>
      <vt:variant>
        <vt:i4>8</vt:i4>
      </vt:variant>
    </vt:vector>
  </HeadingPairs>
  <TitlesOfParts>
    <vt:vector size="9" baseType="lpstr">
      <vt:lpstr>Office'i kujundus</vt:lpstr>
      <vt:lpstr>REFLEKSIOONIÕPPUS SU-s</vt:lpstr>
      <vt:lpstr>Neljas istung: Refleksioon ja enesemääratlus (12.12.14)</vt:lpstr>
      <vt:lpstr>Esimene proovirefleksioon 22.dets?</vt:lpstr>
      <vt:lpstr> REFLEKSIOONISAMMUD Nikita Aleksejevi järgi http://conflictmanagement.ru/proektirovanie-i-refleksivnoe-myishlenie   </vt:lpstr>
      <vt:lpstr>PEATUMINE (PAUS) ON REFLEKSIOONI ESIMENE SAMM </vt:lpstr>
      <vt:lpstr>FIKSEERING –TEINE REFLEKSIOONI FUNKTSIONAALNE ETAPP </vt:lpstr>
      <vt:lpstr>OBJEKTIVEERING –TÖÖ FIKSEERINGUGA – KOLMAS REFLEKSIOONI ETAPP </vt:lpstr>
      <vt:lpstr>EEMALDUMINE – REFLEKSIOONI KIRETUSE TINGIMUS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REFLEKSIOONIÕPPUS SU-s</dc:title>
  <dc:creator>Valdo</dc:creator>
  <cp:lastModifiedBy>Valdo</cp:lastModifiedBy>
  <cp:revision>6</cp:revision>
  <dcterms:created xsi:type="dcterms:W3CDTF">2014-12-13T11:38:49Z</dcterms:created>
  <dcterms:modified xsi:type="dcterms:W3CDTF">2014-12-15T12:30:30Z</dcterms:modified>
</cp:coreProperties>
</file>