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59" r:id="rId6"/>
    <p:sldId id="258" r:id="rId7"/>
    <p:sldId id="263" r:id="rId8"/>
    <p:sldId id="267" r:id="rId9"/>
    <p:sldId id="264" r:id="rId10"/>
    <p:sldId id="266" r:id="rId11"/>
    <p:sldId id="265" r:id="rId12"/>
    <p:sldId id="269" r:id="rId13"/>
    <p:sldId id="262" r:id="rId14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03A7-CB6C-4EAE-B6BC-5ED56C6995F3}" type="datetimeFigureOut">
              <a:rPr lang="et-EE" smtClean="0"/>
              <a:pPr/>
              <a:t>7.12.2014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194E5-5307-46EE-BC62-B8F56C36FAA9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194E5-5307-46EE-BC62-B8F56C36FAA9}" type="slidenum">
              <a:rPr lang="et-EE" smtClean="0"/>
              <a:pPr/>
              <a:t>8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3508-AD6F-4AF1-B3B7-D0173ACDE518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371CD-DBF2-45DC-9C5F-A407C50927D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8573-AC51-417E-973F-DE315784E0E1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0076-0529-437A-A9F7-84363C336FE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09072-436E-4C9B-AFD1-358B81C3262D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9AC6-51C4-477F-97E6-67DDDE1F11A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20AAD-56D5-4FC5-AEC3-7C4BC74E2633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BD6-473C-4DB6-90BF-19CA565C4AD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05BE-8784-499A-88F8-194D7EA72A72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7894-32DE-45AA-B641-0ED10D9BE2D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B5C98-79BA-4499-B0CD-0463B87A675B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0825-AC5B-4A04-9775-4C39D5CF2DF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9820-263F-4673-AE46-3F46CE0DB7EC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8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593B-4AFF-477E-9ADC-01148A39D0A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51D2-C113-4064-9377-6974FCFAED6F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4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1444-330D-44E3-8519-F1306F8389C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5CC8-55EE-4DFF-A5E5-6DDA39D88D65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3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397A-9D0E-408E-AD58-E01AAB6DBBA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F668-12AF-4B18-A447-6CC7BBFB4F1F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C020-C6EE-45A3-BDD3-7B7F7841F00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B2B60-36D2-4680-BBC0-1F0AE5A04B5C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B85B-062C-4C36-A2EF-D6D7D127A56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ealkirja kohatäid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tiitlilaadi muutmiseks</a:t>
            </a:r>
          </a:p>
        </p:txBody>
      </p:sp>
      <p:sp>
        <p:nvSpPr>
          <p:cNvPr id="2051" name="Teksti kohatäid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4292-CCDC-4CC9-857B-B77B534A17CE}" type="datetimeFigureOut">
              <a:rPr lang="et-EE"/>
              <a:pPr>
                <a:defRPr/>
              </a:pPr>
              <a:t>7.12.2014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C929E2-496F-429A-B55B-5AFE109FEEB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/131279876/MEISTRIKLASSI-MARKSONAD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pedsovet.org/images/M_images/print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avigo.su/index.php?option=com_kunena&amp;Itemid=83&amp;func=view&amp;catid=17&amp;id=539" TargetMode="External"/><Relationship Id="rId4" Type="http://schemas.openxmlformats.org/officeDocument/2006/relationships/hyperlink" Target="http://pedsovet.org/forum/index.php?autocom=blog&amp;blogid=3&amp;showentry=2988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algujad.forum.co.ee/t439-november-talgujate-virtuaalklubi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algujad.forum.co.ee/t61-tsuklotr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xinimene.blogspot.com/p/evar-kaupo-valdo-valdo-000-su-pealinn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dirty="0" smtClean="0"/>
              <a:t>SUlaste  tsüklotron</a:t>
            </a:r>
            <a:br>
              <a:rPr lang="et-EE" dirty="0" smtClean="0"/>
            </a:br>
            <a:r>
              <a:rPr lang="et-EE" dirty="0" smtClean="0"/>
              <a:t>vai </a:t>
            </a:r>
            <a:r>
              <a:rPr lang="et-EE" dirty="0" err="1" smtClean="0"/>
              <a:t>IMEveski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(IME ON ISEMÕTLEV EESTI )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4.detsember 2014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Valdo Ruttas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Esimene teema seminariks “Aristoteles”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b="1" dirty="0" smtClean="0"/>
              <a:t>Kuidas jõuda mõtlemistegususliku sisu varajasemasse aega ,</a:t>
            </a:r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800" dirty="0" smtClean="0"/>
              <a:t>kuidas? </a:t>
            </a:r>
          </a:p>
          <a:p>
            <a:r>
              <a:rPr lang="et-EE" sz="2800" dirty="0" smtClean="0"/>
              <a:t>-lugedes? koolitades? treenides?</a:t>
            </a:r>
            <a:br>
              <a:rPr lang="et-EE" sz="2800" dirty="0" smtClean="0"/>
            </a:br>
            <a:r>
              <a:rPr lang="et-EE" sz="2800" dirty="0" smtClean="0"/>
              <a:t>Varasemasse aega... </a:t>
            </a:r>
          </a:p>
          <a:p>
            <a:r>
              <a:rPr lang="et-EE" sz="2800" dirty="0" smtClean="0"/>
              <a:t>-miks varajasemasse? väärtushinnang selline? mood? ratsionaalne kaalutlus _ milline?</a:t>
            </a:r>
          </a:p>
          <a:p>
            <a:r>
              <a:rPr lang="et-EE" sz="2800" dirty="0" smtClean="0"/>
              <a:t>Kui varasemasse - 100 a? 1000? a. tagasi . </a:t>
            </a:r>
          </a:p>
          <a:p>
            <a:r>
              <a:rPr lang="et-EE" sz="2800" dirty="0" smtClean="0"/>
              <a:t>Kuidas suhtuda olevikku? tulevikku?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ROHELINE RÜHMATÖÖ</a:t>
            </a:r>
            <a:br>
              <a:rPr lang="et-EE" smtClean="0"/>
            </a:br>
            <a:r>
              <a:rPr lang="et-EE" smtClean="0"/>
              <a:t>Aleksander</a:t>
            </a:r>
          </a:p>
        </p:txBody>
      </p:sp>
      <p:sp>
        <p:nvSpPr>
          <p:cNvPr id="1024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b="1" smtClean="0"/>
              <a:t>Koostöö- Organiseerimine</a:t>
            </a:r>
            <a:r>
              <a:rPr lang="et-EE" sz="2800" smtClean="0"/>
              <a:t/>
            </a:r>
            <a:br>
              <a:rPr lang="et-EE" sz="2800" smtClean="0"/>
            </a:br>
            <a:r>
              <a:rPr lang="et-EE" sz="2800" smtClean="0"/>
              <a:t>Domineerivad kultuurse korraldustegevuse normid ja raamid.</a:t>
            </a:r>
            <a:br>
              <a:rPr lang="et-EE" sz="2800" smtClean="0"/>
            </a:br>
            <a:r>
              <a:rPr lang="et-EE" sz="2800" smtClean="0"/>
              <a:t>Tunnusjoonteks organisatsioonilised vormid, plaanid, programmid, projektid püstitatavate eesmärkide realiseerimiseks, suhete süsteemid, suhtlemis- ja mõjutamiskanalid, võrgustikud, vahendid, ressursid.</a:t>
            </a:r>
            <a:br>
              <a:rPr lang="et-EE" sz="2800" smtClean="0"/>
            </a:br>
            <a:r>
              <a:rPr lang="et-EE" sz="2800" b="1" smtClean="0"/>
              <a:t>Lakmused:Elluviimine.Tagamine.Teostatavus.Sinise toomine taevast maa peale ja punase väljakaevamine sügavustest</a:t>
            </a:r>
            <a:r>
              <a:rPr lang="et-EE" sz="1100" smtClean="0"/>
              <a:t/>
            </a:r>
            <a:br>
              <a:rPr lang="et-EE" sz="1100" smtClean="0"/>
            </a:br>
            <a:r>
              <a:rPr lang="et-EE" sz="1100" smtClean="0"/>
              <a:t/>
            </a:r>
            <a:br>
              <a:rPr lang="et-EE" sz="1100" smtClean="0"/>
            </a:br>
            <a:r>
              <a:rPr lang="et-EE" sz="1100" smtClean="0"/>
              <a:t> </a:t>
            </a:r>
          </a:p>
          <a:p>
            <a:r>
              <a:rPr lang="et-EE" smtClean="0"/>
              <a:t/>
            </a:r>
            <a:br>
              <a:rPr lang="et-EE" smtClean="0"/>
            </a:br>
            <a:endParaRPr lang="et-EE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Võrdlus meistriklassiga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IMEveski/Tsüklotron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dirty="0" smtClean="0"/>
              <a:t>12 kuud</a:t>
            </a:r>
          </a:p>
          <a:p>
            <a:r>
              <a:rPr lang="et-EE" dirty="0" smtClean="0"/>
              <a:t>36 korda/52 korda?</a:t>
            </a:r>
          </a:p>
          <a:p>
            <a:r>
              <a:rPr lang="et-EE" dirty="0" smtClean="0"/>
              <a:t>108 tundi/156 tundi?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1296144"/>
          </a:xfrm>
        </p:spPr>
        <p:txBody>
          <a:bodyPr/>
          <a:lstStyle/>
          <a:p>
            <a:r>
              <a:rPr lang="et-EE" dirty="0" smtClean="0"/>
              <a:t>Meistriklass  2011 </a:t>
            </a:r>
            <a:endParaRPr lang="et-EE" sz="1400" dirty="0" smtClean="0"/>
          </a:p>
          <a:p>
            <a:endParaRPr lang="et-EE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t-EE" dirty="0" smtClean="0"/>
              <a:t>3 kuud</a:t>
            </a:r>
          </a:p>
          <a:p>
            <a:r>
              <a:rPr lang="et-EE" dirty="0" smtClean="0"/>
              <a:t>36 korda</a:t>
            </a:r>
          </a:p>
          <a:p>
            <a:r>
              <a:rPr lang="et-EE" dirty="0" smtClean="0"/>
              <a:t>108 tundi</a:t>
            </a:r>
          </a:p>
          <a:p>
            <a:r>
              <a:rPr lang="et-EE" dirty="0" smtClean="0"/>
              <a:t>5 üritust suures ringis:</a:t>
            </a:r>
          </a:p>
          <a:p>
            <a:r>
              <a:rPr lang="et-EE" dirty="0" smtClean="0"/>
              <a:t>IX, XXI, XXIV, XXXI, XXXIII</a:t>
            </a:r>
          </a:p>
          <a:p>
            <a:r>
              <a:rPr lang="et-EE" dirty="0" smtClean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www.scribd.com/doc/131279876/MEISTRIKLASSI-MARKSONAD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524000" y="3294063"/>
          <a:ext cx="6096000" cy="26907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t-EE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18.04.2013, 11:51</a:t>
                      </a:r>
                      <a:endParaRPr kumimoji="0" lang="et-EE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t-EE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Международный проект "СЕТЬ площадок билингвальной сетевой коммуникации</a:t>
                      </a:r>
                      <a:endParaRPr kumimoji="0" lang="et-EE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233" marR="4233" marT="4233" marB="42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268" name="Picture 1" descr="версия для печати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604838"/>
            <a:ext cx="9144000" cy="60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t-EE" sz="2400" dirty="0">
                <a:cs typeface="Times New Roman" pitchFamily="18" charset="0"/>
                <a:hlinkClick r:id="rId4"/>
              </a:rPr>
              <a:t>http://pedsovet.org/forum/index.php?autocom=blog&amp;blogid=3&amp;showentry=29883</a:t>
            </a:r>
            <a:endParaRPr lang="et-EE" sz="2400" dirty="0"/>
          </a:p>
          <a:p>
            <a:pPr eaLnBrk="0" hangingPunct="0"/>
            <a:r>
              <a:rPr lang="et-EE" sz="2400" dirty="0" err="1">
                <a:latin typeface="Cambria" pitchFamily="18" charset="0"/>
              </a:rPr>
              <a:t>На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форуме</a:t>
            </a:r>
            <a:r>
              <a:rPr lang="et-EE" sz="2400" dirty="0" err="1"/>
              <a:t> </a:t>
            </a:r>
            <a:r>
              <a:rPr lang="et-EE" sz="2400" dirty="0" err="1">
                <a:solidFill>
                  <a:srgbClr val="006699"/>
                </a:solidFill>
                <a:latin typeface="Cambria" pitchFamily="18" charset="0"/>
                <a:hlinkClick r:id="rId5"/>
              </a:rPr>
              <a:t>Уральского</a:t>
            </a:r>
            <a:r>
              <a:rPr lang="et-EE" sz="2400" dirty="0">
                <a:solidFill>
                  <a:srgbClr val="006699"/>
                </a:solidFill>
                <a:latin typeface="Cambria" pitchFamily="18" charset="0"/>
                <a:hlinkClick r:id="rId5"/>
              </a:rPr>
              <a:t> </a:t>
            </a:r>
            <a:r>
              <a:rPr lang="et-EE" sz="2400" dirty="0" err="1">
                <a:solidFill>
                  <a:srgbClr val="006699"/>
                </a:solidFill>
                <a:latin typeface="Cambria" pitchFamily="18" charset="0"/>
                <a:hlinkClick r:id="rId5"/>
              </a:rPr>
              <a:t>КМД-сообщества</a:t>
            </a:r>
            <a:r>
              <a:rPr lang="et-EE" sz="2400" dirty="0">
                <a:solidFill>
                  <a:srgbClr val="006699"/>
                </a:solidFill>
                <a:latin typeface="Cambria" pitchFamily="18" charset="0"/>
                <a:hlinkClick r:id="rId5"/>
              </a:rPr>
              <a:t> </a:t>
            </a:r>
            <a:r>
              <a:rPr lang="et-EE" sz="2400" dirty="0">
                <a:solidFill>
                  <a:srgbClr val="006699"/>
                </a:solidFill>
                <a:hlinkClick r:id="rId5"/>
              </a:rPr>
              <a:t>«</a:t>
            </a:r>
            <a:r>
              <a:rPr lang="et-EE" sz="2400" dirty="0" err="1">
                <a:solidFill>
                  <a:srgbClr val="006699"/>
                </a:solidFill>
                <a:latin typeface="Cambria" pitchFamily="18" charset="0"/>
                <a:hlinkClick r:id="rId5"/>
              </a:rPr>
              <a:t>Экспертный</a:t>
            </a:r>
            <a:r>
              <a:rPr lang="et-EE" sz="2400" dirty="0">
                <a:solidFill>
                  <a:srgbClr val="006699"/>
                </a:solidFill>
                <a:latin typeface="Cambria" pitchFamily="18" charset="0"/>
                <a:hlinkClick r:id="rId5"/>
              </a:rPr>
              <a:t> </a:t>
            </a:r>
            <a:r>
              <a:rPr lang="et-EE" sz="2400" dirty="0" err="1">
                <a:solidFill>
                  <a:srgbClr val="006699"/>
                </a:solidFill>
                <a:latin typeface="Cambria" pitchFamily="18" charset="0"/>
                <a:hlinkClick r:id="rId5"/>
              </a:rPr>
              <a:t>клуб</a:t>
            </a:r>
            <a:r>
              <a:rPr lang="et-EE" sz="2400" dirty="0">
                <a:solidFill>
                  <a:srgbClr val="006699"/>
                </a:solidFill>
                <a:latin typeface="Cambria" pitchFamily="18" charset="0"/>
                <a:hlinkClick r:id="rId5"/>
              </a:rPr>
              <a:t> </a:t>
            </a:r>
            <a:r>
              <a:rPr lang="et-EE" sz="2400" dirty="0" err="1">
                <a:solidFill>
                  <a:srgbClr val="006699"/>
                </a:solidFill>
                <a:latin typeface="Cambria" pitchFamily="18" charset="0"/>
                <a:hlinkClick r:id="rId5"/>
              </a:rPr>
              <a:t>развития</a:t>
            </a:r>
            <a:r>
              <a:rPr lang="et-EE" sz="2400" dirty="0">
                <a:solidFill>
                  <a:srgbClr val="006699"/>
                </a:solidFill>
                <a:latin typeface="Cambria" pitchFamily="18" charset="0"/>
                <a:hlinkClick r:id="rId5"/>
              </a:rPr>
              <a:t> </a:t>
            </a:r>
            <a:r>
              <a:rPr lang="et-EE" sz="2400" dirty="0">
                <a:solidFill>
                  <a:srgbClr val="006699"/>
                </a:solidFill>
                <a:hlinkClick r:id="rId5"/>
              </a:rPr>
              <a:t>«</a:t>
            </a:r>
            <a:r>
              <a:rPr lang="et-EE" sz="2400" dirty="0" err="1">
                <a:solidFill>
                  <a:srgbClr val="006699"/>
                </a:solidFill>
                <a:latin typeface="Cambria" pitchFamily="18" charset="0"/>
                <a:hlinkClick r:id="rId5"/>
              </a:rPr>
              <a:t>Навигация</a:t>
            </a:r>
            <a:r>
              <a:rPr lang="et-EE" sz="2400" dirty="0">
                <a:solidFill>
                  <a:srgbClr val="006699"/>
                </a:solidFill>
                <a:hlinkClick r:id="rId5"/>
              </a:rPr>
              <a:t>»</a:t>
            </a:r>
            <a:r>
              <a:rPr lang="et-EE" sz="2400" dirty="0"/>
              <a:t> </a:t>
            </a:r>
          </a:p>
          <a:p>
            <a:pPr eaLnBrk="0" hangingPunct="0"/>
            <a:r>
              <a:rPr lang="et-EE" sz="2400" dirty="0" err="1">
                <a:latin typeface="Cambria" pitchFamily="18" charset="0"/>
              </a:rPr>
              <a:t>при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общении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Агу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Висселя</a:t>
            </a:r>
            <a:r>
              <a:rPr lang="et-EE" sz="2400" dirty="0">
                <a:latin typeface="Cambria" pitchFamily="18" charset="0"/>
              </a:rPr>
              <a:t> (</a:t>
            </a:r>
            <a:r>
              <a:rPr lang="et-EE" sz="2400" dirty="0" err="1">
                <a:latin typeface="Cambria" pitchFamily="18" charset="0"/>
              </a:rPr>
              <a:t>Эстония</a:t>
            </a:r>
            <a:r>
              <a:rPr lang="et-EE" sz="2400" dirty="0">
                <a:latin typeface="Cambria" pitchFamily="18" charset="0"/>
              </a:rPr>
              <a:t>), </a:t>
            </a:r>
            <a:r>
              <a:rPr lang="et-EE" sz="2400" dirty="0" err="1">
                <a:latin typeface="Cambria" pitchFamily="18" charset="0"/>
              </a:rPr>
              <a:t>ВИРа</a:t>
            </a:r>
            <a:r>
              <a:rPr lang="et-EE" sz="2400" dirty="0">
                <a:latin typeface="Cambria" pitchFamily="18" charset="0"/>
              </a:rPr>
              <a:t>, </a:t>
            </a:r>
            <a:r>
              <a:rPr lang="et-EE" sz="2400" dirty="0" err="1">
                <a:latin typeface="Cambria" pitchFamily="18" charset="0"/>
              </a:rPr>
              <a:t>Константина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Филипповича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Гаврилова</a:t>
            </a:r>
            <a:r>
              <a:rPr lang="et-EE" sz="2400" dirty="0">
                <a:latin typeface="Cambria" pitchFamily="18" charset="0"/>
              </a:rPr>
              <a:t> и </a:t>
            </a:r>
            <a:r>
              <a:rPr lang="et-EE" sz="2400" dirty="0" err="1">
                <a:latin typeface="Cambria" pitchFamily="18" charset="0"/>
              </a:rPr>
              <a:t>Петра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Михайловича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Королева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возникла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идея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международного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проекта</a:t>
            </a:r>
            <a:r>
              <a:rPr lang="et-EE" sz="2400" dirty="0">
                <a:latin typeface="Cambria" pitchFamily="18" charset="0"/>
              </a:rPr>
              <a:t> "СЕТЬ </a:t>
            </a:r>
            <a:r>
              <a:rPr lang="et-EE" sz="2400" dirty="0" err="1">
                <a:latin typeface="Cambria" pitchFamily="18" charset="0"/>
              </a:rPr>
              <a:t>площадок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билингвальной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сетевой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коммуникации</a:t>
            </a:r>
            <a:r>
              <a:rPr lang="et-EE" sz="2400" dirty="0"/>
              <a:t>»</a:t>
            </a:r>
            <a:r>
              <a:rPr lang="et-EE" sz="2400" dirty="0">
                <a:latin typeface="Cambria" pitchFamily="18" charset="0"/>
              </a:rPr>
              <a:t>.</a:t>
            </a:r>
            <a:endParaRPr lang="et-EE" sz="2400" dirty="0"/>
          </a:p>
          <a:p>
            <a:pPr eaLnBrk="0" hangingPunct="0"/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Первым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этапом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его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может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стать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отбор</a:t>
            </a:r>
            <a:r>
              <a:rPr lang="et-EE" sz="2400" dirty="0">
                <a:latin typeface="Cambria" pitchFamily="18" charset="0"/>
              </a:rPr>
              <a:t> и </a:t>
            </a:r>
            <a:r>
              <a:rPr lang="et-EE" sz="2400" dirty="0" err="1">
                <a:latin typeface="Cambria" pitchFamily="18" charset="0"/>
              </a:rPr>
              <a:t>подготовка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модераторов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билингвальных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групп</a:t>
            </a:r>
            <a:r>
              <a:rPr lang="et-EE" sz="2400" dirty="0">
                <a:latin typeface="Cambria" pitchFamily="18" charset="0"/>
              </a:rPr>
              <a:t> </a:t>
            </a:r>
          </a:p>
          <a:p>
            <a:pPr eaLnBrk="0" hangingPunct="0"/>
            <a:r>
              <a:rPr lang="et-EE" sz="2400" dirty="0" err="1">
                <a:latin typeface="Cambria" pitchFamily="18" charset="0"/>
              </a:rPr>
              <a:t>на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базе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финно-угорских</a:t>
            </a:r>
            <a:r>
              <a:rPr lang="et-EE" sz="2400" dirty="0">
                <a:latin typeface="Cambria" pitchFamily="18" charset="0"/>
              </a:rPr>
              <a:t> </a:t>
            </a:r>
            <a:r>
              <a:rPr lang="et-EE" sz="2400" dirty="0" err="1">
                <a:latin typeface="Cambria" pitchFamily="18" charset="0"/>
              </a:rPr>
              <a:t>языков</a:t>
            </a:r>
            <a:r>
              <a:rPr lang="et-EE" sz="2400" dirty="0">
                <a:latin typeface="Cambria" pitchFamily="18" charset="0"/>
              </a:rPr>
              <a:t>.</a:t>
            </a:r>
            <a:r>
              <a:rPr lang="et-EE" sz="2400" dirty="0"/>
              <a:t> </a:t>
            </a:r>
          </a:p>
          <a:p>
            <a:pPr eaLnBrk="0" hangingPunct="0"/>
            <a:endParaRPr lang="et-EE" sz="2400" dirty="0"/>
          </a:p>
          <a:p>
            <a:r>
              <a:rPr lang="et-EE" sz="2400" dirty="0"/>
              <a:t>5) </a:t>
            </a:r>
            <a:r>
              <a:rPr lang="et-EE" sz="2400" dirty="0" err="1"/>
              <a:t>Необходимо</a:t>
            </a:r>
            <a:r>
              <a:rPr lang="et-EE" sz="2400" dirty="0"/>
              <a:t> </a:t>
            </a:r>
            <a:r>
              <a:rPr lang="et-EE" sz="2400" dirty="0" err="1"/>
              <a:t>заранее</a:t>
            </a:r>
            <a:r>
              <a:rPr lang="et-EE" sz="2400" dirty="0"/>
              <a:t> </a:t>
            </a:r>
            <a:r>
              <a:rPr lang="et-EE" sz="2400" dirty="0" err="1"/>
              <a:t>разработать</a:t>
            </a:r>
            <a:r>
              <a:rPr lang="et-EE" sz="2400" dirty="0"/>
              <a:t> </a:t>
            </a:r>
            <a:r>
              <a:rPr lang="et-EE" sz="2400" dirty="0" err="1"/>
              <a:t>программу</a:t>
            </a:r>
            <a:r>
              <a:rPr lang="et-EE" sz="2400" dirty="0"/>
              <a:t> </a:t>
            </a:r>
            <a:r>
              <a:rPr lang="et-EE" sz="2400" dirty="0" err="1"/>
              <a:t>подготовки</a:t>
            </a:r>
            <a:r>
              <a:rPr lang="et-EE" sz="2400" dirty="0"/>
              <a:t> </a:t>
            </a:r>
            <a:r>
              <a:rPr lang="et-EE" sz="2400" dirty="0" err="1"/>
              <a:t>таких</a:t>
            </a:r>
            <a:r>
              <a:rPr lang="et-EE" sz="2400" dirty="0"/>
              <a:t> </a:t>
            </a:r>
            <a:r>
              <a:rPr lang="et-EE" sz="2400" dirty="0" err="1"/>
              <a:t>модераторов</a:t>
            </a:r>
            <a:r>
              <a:rPr lang="et-EE" sz="2400" dirty="0"/>
              <a:t>, (vaja on rännumehi-vahemehi)</a:t>
            </a:r>
          </a:p>
          <a:p>
            <a:r>
              <a:rPr lang="et-EE" sz="2400" dirty="0" err="1"/>
              <a:t>организуя</a:t>
            </a:r>
            <a:r>
              <a:rPr lang="et-EE" sz="2400" dirty="0"/>
              <a:t> </a:t>
            </a:r>
            <a:r>
              <a:rPr lang="et-EE" sz="2400" dirty="0" err="1"/>
              <a:t>их</a:t>
            </a:r>
            <a:r>
              <a:rPr lang="et-EE" sz="2400" dirty="0"/>
              <a:t> </a:t>
            </a:r>
            <a:r>
              <a:rPr lang="et-EE" sz="2400" dirty="0" err="1"/>
              <a:t>виртуально-реальное</a:t>
            </a:r>
            <a:r>
              <a:rPr lang="et-EE" sz="2400" dirty="0"/>
              <a:t> </a:t>
            </a:r>
            <a:r>
              <a:rPr lang="et-EE" sz="2400" dirty="0" err="1"/>
              <a:t>обучение</a:t>
            </a:r>
            <a:r>
              <a:rPr lang="et-EE" sz="2400" dirty="0"/>
              <a:t>.</a:t>
            </a:r>
          </a:p>
          <a:p>
            <a:pPr eaLnBrk="0" hangingPunct="0"/>
            <a:r>
              <a:rPr lang="et-EE" sz="28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algujad.tartu.ee/14lopp/m%C3%B5tlemistegusus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23850" y="6488113"/>
            <a:ext cx="8734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/>
              <a:t>Agu skeem  </a:t>
            </a:r>
            <a:r>
              <a:rPr lang="et-EE">
                <a:hlinkClick r:id="rId3"/>
              </a:rPr>
              <a:t>http://talgujad.forum.co.ee/t439-november-talgujate-virtuaalklubis#1168</a:t>
            </a:r>
            <a:endParaRPr lang="et-EE"/>
          </a:p>
          <a:p>
            <a:endParaRPr lang="et-E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AVALIK ENESEMÄÄRAMINE</a:t>
            </a:r>
          </a:p>
        </p:txBody>
      </p:sp>
      <p:sp>
        <p:nvSpPr>
          <p:cNvPr id="512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SU linnapea mõttekoda</a:t>
            </a:r>
          </a:p>
          <a:p>
            <a:r>
              <a:rPr lang="et-EE" smtClean="0"/>
              <a:t>TuleVAeg jätk</a:t>
            </a:r>
          </a:p>
          <a:p>
            <a:r>
              <a:rPr lang="et-EE" smtClean="0"/>
              <a:t>Talgujate  mängumaa</a:t>
            </a:r>
          </a:p>
          <a:p>
            <a:endParaRPr lang="et-EE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VAATENURGAD</a:t>
            </a:r>
          </a:p>
        </p:txBody>
      </p:sp>
      <p:sp>
        <p:nvSpPr>
          <p:cNvPr id="6147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Globaalne </a:t>
            </a:r>
          </a:p>
          <a:p>
            <a:r>
              <a:rPr lang="et-EE" smtClean="0"/>
              <a:t>Euline, Venefõderatsiooniline</a:t>
            </a:r>
          </a:p>
          <a:p>
            <a:r>
              <a:rPr lang="et-EE" smtClean="0"/>
              <a:t>Riigiline, oblastiline</a:t>
            </a:r>
          </a:p>
          <a:p>
            <a:r>
              <a:rPr lang="et-EE" smtClean="0"/>
              <a:t>Rahvuslik</a:t>
            </a:r>
          </a:p>
          <a:p>
            <a:r>
              <a:rPr lang="et-EE" smtClean="0"/>
              <a:t>Etniline</a:t>
            </a:r>
          </a:p>
          <a:p>
            <a:r>
              <a:rPr lang="et-EE" smtClean="0"/>
              <a:t>Kogukondlik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Tsüklotron – mõtlemistegususe formaat</a:t>
            </a:r>
          </a:p>
        </p:txBody>
      </p:sp>
      <p:sp>
        <p:nvSpPr>
          <p:cNvPr id="7171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t-EE" smtClean="0">
              <a:hlinkClick r:id="rId2"/>
            </a:endParaRPr>
          </a:p>
          <a:p>
            <a:pPr eaLnBrk="1" hangingPunct="1"/>
            <a:r>
              <a:rPr lang="et-EE" smtClean="0">
                <a:hlinkClick r:id="rId2"/>
              </a:rPr>
              <a:t>http://talgujad.forum.co.ee/t61-tsuklotron</a:t>
            </a:r>
            <a:endParaRPr lang="et-EE" smtClean="0"/>
          </a:p>
          <a:p>
            <a:pPr eaLnBrk="1" hangingPunct="1">
              <a:buFont typeface="Arial" charset="0"/>
              <a:buNone/>
            </a:pPr>
            <a:r>
              <a:rPr lang="et-EE" smtClean="0"/>
              <a:t>Oli kavandatud  Invicta baasil liidriprogrammile, aga ei realiseerunud</a:t>
            </a:r>
          </a:p>
          <a:p>
            <a:pPr eaLnBrk="1" hangingPunct="1"/>
            <a:r>
              <a:rPr lang="et-EE" smtClean="0"/>
              <a:t>“uduselt” realiseerunud tsüklotron  kolme aasta jooksul  EURA oma dekadnikutega </a:t>
            </a:r>
          </a:p>
          <a:p>
            <a:pPr eaLnBrk="1" hangingPunct="1"/>
            <a:r>
              <a:rPr lang="et-EE" smtClean="0"/>
              <a:t>SUlaste IMEveski  võiks kavandada ja realiseerida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71688" y="428625"/>
          <a:ext cx="6072187" cy="6215063"/>
        </p:xfrm>
        <a:graphic>
          <a:graphicData uri="http://schemas.openxmlformats.org/presentationml/2006/ole">
            <p:oleObj spid="_x0000_s1026" name="Dokument" r:id="rId3" imgW="5483860" imgH="8197055" progId="">
              <p:embed/>
            </p:oleObj>
          </a:graphicData>
        </a:graphic>
      </p:graphicFrame>
      <p:sp>
        <p:nvSpPr>
          <p:cNvPr id="1027" name="TextBox 2"/>
          <p:cNvSpPr txBox="1">
            <a:spLocks noChangeArrowheads="1"/>
          </p:cNvSpPr>
          <p:nvPr/>
        </p:nvSpPr>
        <p:spPr bwMode="auto">
          <a:xfrm>
            <a:off x="457200" y="1795463"/>
            <a:ext cx="32004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t-EE">
                <a:latin typeface="Calibri" pitchFamily="34" charset="0"/>
              </a:rPr>
              <a:t>EURA+ tsüklotronis </a:t>
            </a:r>
          </a:p>
          <a:p>
            <a:r>
              <a:rPr lang="et-EE">
                <a:latin typeface="Calibri" pitchFamily="34" charset="0"/>
              </a:rPr>
              <a:t>toimuvad  internetis</a:t>
            </a:r>
          </a:p>
          <a:p>
            <a:r>
              <a:rPr lang="et-EE">
                <a:latin typeface="Calibri" pitchFamily="34" charset="0"/>
              </a:rPr>
              <a:t>iga kümne päeva tagant</a:t>
            </a:r>
          </a:p>
          <a:p>
            <a:r>
              <a:rPr lang="et-EE">
                <a:latin typeface="Calibri" pitchFamily="34" charset="0"/>
              </a:rPr>
              <a:t> 3-tunnised  </a:t>
            </a:r>
          </a:p>
          <a:p>
            <a:r>
              <a:rPr lang="et-EE">
                <a:latin typeface="Calibri" pitchFamily="34" charset="0"/>
              </a:rPr>
              <a:t>Seminarid &gt; Klubid &gt;</a:t>
            </a:r>
          </a:p>
          <a:p>
            <a:r>
              <a:rPr lang="et-EE">
                <a:latin typeface="Calibri" pitchFamily="34" charset="0"/>
              </a:rPr>
              <a:t> Korralduskoosolekud (Staabid)</a:t>
            </a:r>
          </a:p>
          <a:p>
            <a:endParaRPr lang="et-EE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SININE RÜHMATÖÖ:</a:t>
            </a:r>
            <a:br>
              <a:rPr lang="et-EE" smtClean="0"/>
            </a:br>
            <a:r>
              <a:rPr lang="et-EE" smtClean="0"/>
              <a:t>Platon</a:t>
            </a:r>
          </a:p>
        </p:txBody>
      </p:sp>
      <p:sp>
        <p:nvSpPr>
          <p:cNvPr id="8195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Keskkond-visioonid- laienemine</a:t>
            </a:r>
          </a:p>
          <a:p>
            <a:endParaRPr lang="et-EE" smtClean="0"/>
          </a:p>
        </p:txBody>
      </p:sp>
      <p:sp>
        <p:nvSpPr>
          <p:cNvPr id="8196" name="Ristkülik 3"/>
          <p:cNvSpPr>
            <a:spLocks noChangeArrowheads="1"/>
          </p:cNvSpPr>
          <p:nvPr/>
        </p:nvSpPr>
        <p:spPr bwMode="auto">
          <a:xfrm>
            <a:off x="2286000" y="2276475"/>
            <a:ext cx="457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/>
              <a:t/>
            </a:r>
            <a:br>
              <a:rPr lang="et-EE"/>
            </a:br>
            <a:r>
              <a:rPr lang="et-EE"/>
              <a:t/>
            </a:r>
            <a:br>
              <a:rPr lang="et-EE"/>
            </a:br>
            <a:r>
              <a:rPr lang="et-EE" sz="2000"/>
              <a:t>Siin domineerivad tegevuses keskkonnast saadavad vahetud impulsid.Tunnusjoonteks inspiratsioon, intuitsioon, innovatsioon, uudne lähenemisnurk, loominguliste jõudude vaba mäng, püüe saada uusi ideid üha laienevast kokkupuutepinnast väliskeskkonnaga (tegevussfäär ju üha laieneb).</a:t>
            </a:r>
            <a:r>
              <a:rPr lang="et-EE"/>
              <a:t/>
            </a:r>
            <a:br>
              <a:rPr lang="et-EE"/>
            </a:br>
            <a:r>
              <a:rPr lang="et-EE" b="1"/>
              <a:t>Lakmused:Visionäärsus, kujundlikkus, originaalsus, kreatiivsus,üllatavus</a:t>
            </a:r>
            <a:r>
              <a:rPr lang="et-EE"/>
              <a:t>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Esimene istumine klubis “Platon”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1.detsembri   audiofail hüperlinkidega</a:t>
            </a:r>
          </a:p>
          <a:p>
            <a:r>
              <a:rPr lang="et-EE" u="sng" dirty="0" smtClean="0">
                <a:hlinkClick r:id="rId3"/>
              </a:rPr>
              <a:t>http://exinimene.blogspot.com/p/evar-kaupo-valdo-valdo-000-su-pealinna.html</a:t>
            </a:r>
            <a:endParaRPr lang="et-EE" u="sng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PUNANE RÜHMATÖÖ</a:t>
            </a:r>
            <a:br>
              <a:rPr lang="et-EE" smtClean="0"/>
            </a:br>
            <a:r>
              <a:rPr lang="et-EE" smtClean="0"/>
              <a:t>Aristoteles</a:t>
            </a:r>
          </a:p>
        </p:txBody>
      </p:sp>
      <p:sp>
        <p:nvSpPr>
          <p:cNvPr id="9219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b="1" smtClean="0"/>
              <a:t>Mudel-Meetodid- Süvenemine</a:t>
            </a:r>
            <a:r>
              <a:rPr lang="et-EE" sz="2800" smtClean="0"/>
              <a:t/>
            </a:r>
            <a:br>
              <a:rPr lang="et-EE" sz="2800" smtClean="0"/>
            </a:br>
            <a:r>
              <a:rPr lang="et-EE" sz="2800" smtClean="0"/>
              <a:t>Siin domineerivad tegevuses kultuurse tunnetustegevuse normid ja raamid.</a:t>
            </a:r>
            <a:br>
              <a:rPr lang="et-EE" sz="2800" smtClean="0"/>
            </a:br>
            <a:r>
              <a:rPr lang="et-EE" sz="2800" smtClean="0"/>
              <a:t>Tunnusjoonteks süsteemsus,struktuursus, metoodilisus, kindlate kaanonite ja mängureeglite järgimine,fikseeritus,objektiviseerimine,mõõdetavus, analüütilisus,seaduspärasuslikkus (kui...siis-kriteerium)</a:t>
            </a:r>
            <a:r>
              <a:rPr lang="et-EE" smtClean="0"/>
              <a:t/>
            </a:r>
            <a:br>
              <a:rPr lang="et-EE" smtClean="0"/>
            </a:br>
            <a:r>
              <a:rPr lang="et-EE" smtClean="0"/>
              <a:t>Lakmused:Vormistatavus metoodikate või dissertatsioonidena.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177</Words>
  <Application>Microsoft Office PowerPoint</Application>
  <PresentationFormat>Ekraaniseanss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Slaiditiitlid</vt:lpstr>
      </vt:variant>
      <vt:variant>
        <vt:i4>13</vt:i4>
      </vt:variant>
    </vt:vector>
  </HeadingPairs>
  <TitlesOfParts>
    <vt:vector size="15" baseType="lpstr">
      <vt:lpstr>Office'i kujundus</vt:lpstr>
      <vt:lpstr>Dokument</vt:lpstr>
      <vt:lpstr>SUlaste  tsüklotron vai IMEveski (IME ON ISEMÕTLEV EESTI )</vt:lpstr>
      <vt:lpstr>Slaid 2</vt:lpstr>
      <vt:lpstr>AVALIK ENESEMÄÄRAMINE</vt:lpstr>
      <vt:lpstr>VAATENURGAD</vt:lpstr>
      <vt:lpstr>Tsüklotron – mõtlemistegususe formaat</vt:lpstr>
      <vt:lpstr>Slaid 6</vt:lpstr>
      <vt:lpstr>SININE RÜHMATÖÖ: Platon</vt:lpstr>
      <vt:lpstr>Esimene istumine klubis “Platon”</vt:lpstr>
      <vt:lpstr>PUNANE RÜHMATÖÖ Aristoteles</vt:lpstr>
      <vt:lpstr>Esimene teema seminariks “Aristoteles” </vt:lpstr>
      <vt:lpstr>ROHELINE RÜHMATÖÖ Aleksander</vt:lpstr>
      <vt:lpstr>Võrdlus meistriklassiga</vt:lpstr>
      <vt:lpstr>Slaid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SUlaste  tsüklotron vai IMEveski (IME ON ISEMÕTLEV EESTI</dc:title>
  <dc:creator>Valdo</dc:creator>
  <cp:lastModifiedBy>Valdo</cp:lastModifiedBy>
  <cp:revision>19</cp:revision>
  <dcterms:created xsi:type="dcterms:W3CDTF">2014-12-04T10:42:59Z</dcterms:created>
  <dcterms:modified xsi:type="dcterms:W3CDTF">2014-12-07T11:22:49Z</dcterms:modified>
</cp:coreProperties>
</file>